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295" r:id="rId3"/>
    <p:sldId id="290" r:id="rId4"/>
    <p:sldId id="303" r:id="rId5"/>
    <p:sldId id="289" r:id="rId6"/>
    <p:sldId id="284" r:id="rId7"/>
    <p:sldId id="305" r:id="rId8"/>
    <p:sldId id="266" r:id="rId9"/>
    <p:sldId id="288" r:id="rId10"/>
    <p:sldId id="282" r:id="rId11"/>
    <p:sldId id="272" r:id="rId12"/>
    <p:sldId id="301" r:id="rId13"/>
    <p:sldId id="296" r:id="rId14"/>
    <p:sldId id="273" r:id="rId15"/>
    <p:sldId id="300" r:id="rId16"/>
    <p:sldId id="297" r:id="rId17"/>
    <p:sldId id="274" r:id="rId18"/>
    <p:sldId id="293" r:id="rId19"/>
    <p:sldId id="275" r:id="rId20"/>
    <p:sldId id="306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56" autoAdjust="0"/>
  </p:normalViewPr>
  <p:slideViewPr>
    <p:cSldViewPr>
      <p:cViewPr varScale="1">
        <p:scale>
          <a:sx n="82" d="100"/>
          <a:sy n="82" d="100"/>
        </p:scale>
        <p:origin x="-950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448E-52EC-4254-AA31-DA58DD3E952A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09BA-18D3-443F-B76B-F84BB1575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448E-52EC-4254-AA31-DA58DD3E952A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09BA-18D3-443F-B76B-F84BB1575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448E-52EC-4254-AA31-DA58DD3E952A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09BA-18D3-443F-B76B-F84BB1575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448E-52EC-4254-AA31-DA58DD3E952A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09BA-18D3-443F-B76B-F84BB1575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448E-52EC-4254-AA31-DA58DD3E952A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09BA-18D3-443F-B76B-F84BB1575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448E-52EC-4254-AA31-DA58DD3E952A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09BA-18D3-443F-B76B-F84BB1575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448E-52EC-4254-AA31-DA58DD3E952A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09BA-18D3-443F-B76B-F84BB1575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448E-52EC-4254-AA31-DA58DD3E952A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09BA-18D3-443F-B76B-F84BB1575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448E-52EC-4254-AA31-DA58DD3E952A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09BA-18D3-443F-B76B-F84BB1575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448E-52EC-4254-AA31-DA58DD3E952A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09BA-18D3-443F-B76B-F84BB1575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4448E-52EC-4254-AA31-DA58DD3E952A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F09BA-18D3-443F-B76B-F84BB1575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4448E-52EC-4254-AA31-DA58DD3E952A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F09BA-18D3-443F-B76B-F84BB1575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9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0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2.pptx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3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package" Target="../embeddings/____________Microsoft_Office_PowerPoint14.pptx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package" Target="../embeddings/____________Microsoft_Office_PowerPoint15.pptx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6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package" Target="../embeddings/____________Microsoft_Office_PowerPoint17.pptx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8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9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20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2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22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23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2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3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4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5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6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7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8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gcy;&amp;ocy;&amp;dcy;&amp;ncy;&amp;icy;&amp;iecy; &amp;gcy;&amp;ucy;&amp;lcy;&amp;yacy;&amp;ncy;&amp;icy;&amp;yacy; &amp;icy; &amp;Rcy;&amp;ocy;&amp;zhcy;&amp;dcy;&amp;iecy;&amp;scy;&amp;tcy;&amp;vcy;&amp;ocy; &amp;vcy; &quot;&amp;Tcy;&amp;acy;&amp;lcy;&amp;softcy;&amp;tscy;&amp;acy;&amp;khcy;&quot;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0" y="-13418"/>
            <a:ext cx="9144000" cy="68714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26" y="2000240"/>
            <a:ext cx="8786874" cy="2786082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«ЗАБАВЫ </a:t>
            </a:r>
            <a:b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МИЛОЙ СТАРИНЫ»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42852"/>
            <a:ext cx="3648756" cy="1323439"/>
          </a:xfrm>
          <a:prstGeom prst="rect">
            <a:avLst/>
          </a:prstGeom>
          <a:noFill/>
          <a:scene3d>
            <a:camera prst="orthographicFront"/>
            <a:lightRig rig="glow" dir="tl">
              <a:rot lat="0" lon="0" rev="5400000"/>
            </a:lightRig>
          </a:scene3d>
          <a:sp3d>
            <a:bevelT prst="angle"/>
          </a:sp3d>
        </p:spPr>
        <p:txBody>
          <a:bodyPr wrap="none" lIns="91440" tIns="45720" rIns="91440" bIns="45720">
            <a:spAutoFit/>
            <a:sp3d extrusionH="57150">
              <a:bevelT w="38100" h="38100" prst="angle"/>
            </a:sp3d>
          </a:bodyPr>
          <a:lstStyle/>
          <a:p>
            <a:pPr algn="ctr"/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ПРОЕКТ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70824" y="5842337"/>
            <a:ext cx="38731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Уфимская сельская библиотека,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МКОУ ДОД АГО «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Ачитская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ДШИ»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2014г.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39938" name="Презентация" r:id="rId3" imgW="4569445" imgH="3426611" progId="PowerPoint.Show.12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57488" y="428604"/>
            <a:ext cx="314541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Планирование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214282" y="4143380"/>
            <a:ext cx="1357322" cy="1928826"/>
          </a:xfrm>
          <a:prstGeom prst="roundRect">
            <a:avLst>
              <a:gd name="adj" fmla="val 1374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38100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Обсуждение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разных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идей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6072198" y="4286256"/>
            <a:ext cx="1428760" cy="1928826"/>
          </a:xfrm>
          <a:prstGeom prst="roundRect">
            <a:avLst>
              <a:gd name="adj" fmla="val 1374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Творческий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проект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«Как у наших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у ворот!»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по теме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«Колядки».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gray">
          <a:xfrm rot="10800000">
            <a:off x="169904" y="2857496"/>
            <a:ext cx="8974096" cy="1500198"/>
          </a:xfrm>
          <a:prstGeom prst="upArrow">
            <a:avLst>
              <a:gd name="adj1" fmla="val 56944"/>
              <a:gd name="adj2" fmla="val 50782"/>
            </a:avLst>
          </a:prstGeom>
          <a:gradFill flip="none" rotWithShape="1">
            <a:gsLst>
              <a:gs pos="0">
                <a:schemeClr val="tx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tx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tx2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AutoShape 6"/>
          <p:cNvSpPr>
            <a:spLocks noChangeArrowheads="1"/>
          </p:cNvSpPr>
          <p:nvPr/>
        </p:nvSpPr>
        <p:spPr bwMode="auto">
          <a:xfrm>
            <a:off x="1643042" y="4286256"/>
            <a:ext cx="1428760" cy="1928826"/>
          </a:xfrm>
          <a:prstGeom prst="roundRect">
            <a:avLst>
              <a:gd name="adj" fmla="val 1374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38100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Цель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и задачи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проекта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3143240" y="4357694"/>
            <a:ext cx="1357322" cy="1928826"/>
          </a:xfrm>
          <a:prstGeom prst="roundRect">
            <a:avLst>
              <a:gd name="adj" fmla="val 1374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 w="38100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Праздник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«Святочные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истории»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2" name="AutoShape 6"/>
          <p:cNvSpPr>
            <a:spLocks noChangeArrowheads="1"/>
          </p:cNvSpPr>
          <p:nvPr/>
        </p:nvSpPr>
        <p:spPr bwMode="auto">
          <a:xfrm>
            <a:off x="4643438" y="4357694"/>
            <a:ext cx="1357322" cy="1928826"/>
          </a:xfrm>
          <a:prstGeom prst="roundRect">
            <a:avLst>
              <a:gd name="adj" fmla="val 13745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38100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Праздник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«Забавы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милой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старины»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33" name="Group 7"/>
          <p:cNvGrpSpPr>
            <a:grpSpLocks/>
          </p:cNvGrpSpPr>
          <p:nvPr/>
        </p:nvGrpSpPr>
        <p:grpSpPr bwMode="auto">
          <a:xfrm>
            <a:off x="642910" y="1214422"/>
            <a:ext cx="7643866" cy="2143140"/>
            <a:chOff x="624" y="1152"/>
            <a:chExt cx="4080" cy="720"/>
          </a:xfrm>
        </p:grpSpPr>
        <p:sp>
          <p:nvSpPr>
            <p:cNvPr id="34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tx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tx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   1этап</a:t>
              </a:r>
            </a:p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   Подготовка.</a:t>
              </a:r>
              <a:endParaRPr lang="ru-RU" sz="2000" dirty="0" smtClean="0">
                <a:solidFill>
                  <a:schemeClr val="bg1"/>
                </a:solidFill>
              </a:endParaRPr>
            </a:p>
            <a:p>
              <a:endParaRPr lang="ru-RU" dirty="0"/>
            </a:p>
          </p:txBody>
        </p:sp>
        <p:grpSp>
          <p:nvGrpSpPr>
            <p:cNvPr id="35" name="Group 9"/>
            <p:cNvGrpSpPr>
              <a:grpSpLocks/>
            </p:cNvGrpSpPr>
            <p:nvPr/>
          </p:nvGrpSpPr>
          <p:grpSpPr bwMode="auto">
            <a:xfrm>
              <a:off x="1230" y="1296"/>
              <a:ext cx="679" cy="96"/>
              <a:chOff x="1960" y="3439"/>
              <a:chExt cx="511" cy="244"/>
            </a:xfrm>
          </p:grpSpPr>
          <p:sp>
            <p:nvSpPr>
              <p:cNvPr id="49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" name="Rectangle 11"/>
              <p:cNvSpPr>
                <a:spLocks noChangeArrowheads="1"/>
              </p:cNvSpPr>
              <p:nvPr/>
            </p:nvSpPr>
            <p:spPr bwMode="gray">
              <a:xfrm>
                <a:off x="1960" y="3441"/>
                <a:ext cx="477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" name="Oval 12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" name="Oval 13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6" name="Rectangle 14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2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2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 dirty="0" smtClean="0"/>
            </a:p>
            <a:p>
              <a:endParaRPr lang="ru-RU" dirty="0"/>
            </a:p>
          </p:txBody>
        </p:sp>
        <p:grpSp>
          <p:nvGrpSpPr>
            <p:cNvPr id="37" name="Group 15"/>
            <p:cNvGrpSpPr>
              <a:grpSpLocks/>
            </p:cNvGrpSpPr>
            <p:nvPr/>
          </p:nvGrpSpPr>
          <p:grpSpPr bwMode="auto">
            <a:xfrm>
              <a:off x="2444" y="1296"/>
              <a:ext cx="623" cy="96"/>
              <a:chOff x="2003" y="3439"/>
              <a:chExt cx="468" cy="244"/>
            </a:xfrm>
          </p:grpSpPr>
          <p:sp>
            <p:nvSpPr>
              <p:cNvPr id="45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7" name="Oval 18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" name="Oval 19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8" name="Rectangle 20"/>
            <p:cNvSpPr>
              <a:spLocks noChangeArrowheads="1"/>
            </p:cNvSpPr>
            <p:nvPr/>
          </p:nvSpPr>
          <p:spPr bwMode="gray">
            <a:xfrm rot="3419336">
              <a:off x="2880" y="1152"/>
              <a:ext cx="672" cy="672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3 этап.</a:t>
              </a:r>
            </a:p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 Реализация</a:t>
              </a:r>
            </a:p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 проекта.</a:t>
              </a:r>
              <a:endParaRPr lang="ru-RU" sz="2000" dirty="0" smtClean="0">
                <a:solidFill>
                  <a:schemeClr val="bg1"/>
                </a:solidFill>
              </a:endParaRPr>
            </a:p>
            <a:p>
              <a:endParaRPr lang="ru-RU" dirty="0"/>
            </a:p>
          </p:txBody>
        </p:sp>
        <p:grpSp>
          <p:nvGrpSpPr>
            <p:cNvPr id="39" name="Group 21"/>
            <p:cNvGrpSpPr>
              <a:grpSpLocks/>
            </p:cNvGrpSpPr>
            <p:nvPr/>
          </p:nvGrpSpPr>
          <p:grpSpPr bwMode="auto">
            <a:xfrm>
              <a:off x="3565" y="1296"/>
              <a:ext cx="1146" cy="96"/>
              <a:chOff x="1979" y="3439"/>
              <a:chExt cx="656" cy="244"/>
            </a:xfrm>
          </p:grpSpPr>
          <p:sp>
            <p:nvSpPr>
              <p:cNvPr id="41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" name="Rectangle 23"/>
              <p:cNvSpPr>
                <a:spLocks noChangeArrowheads="1"/>
              </p:cNvSpPr>
              <p:nvPr/>
            </p:nvSpPr>
            <p:spPr bwMode="gray">
              <a:xfrm>
                <a:off x="1979" y="3441"/>
                <a:ext cx="656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Oval 24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Oval 25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0" name="Rectangle 26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4 этап.</a:t>
              </a:r>
            </a:p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Оценка</a:t>
              </a:r>
            </a:p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 результатов. </a:t>
              </a:r>
            </a:p>
            <a:p>
              <a:endParaRPr lang="ru-RU" dirty="0"/>
            </a:p>
          </p:txBody>
        </p:sp>
      </p:grpSp>
      <p:sp>
        <p:nvSpPr>
          <p:cNvPr id="53" name="TextBox 52"/>
          <p:cNvSpPr txBox="1"/>
          <p:nvPr/>
        </p:nvSpPr>
        <p:spPr>
          <a:xfrm rot="3553234">
            <a:off x="2499403" y="1711982"/>
            <a:ext cx="192096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2 этап.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Планирование.</a:t>
            </a:r>
            <a:endParaRPr lang="ru-RU" sz="2000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54" name="AutoShape 6"/>
          <p:cNvSpPr>
            <a:spLocks noChangeArrowheads="1"/>
          </p:cNvSpPr>
          <p:nvPr/>
        </p:nvSpPr>
        <p:spPr bwMode="auto">
          <a:xfrm>
            <a:off x="7572396" y="4143380"/>
            <a:ext cx="1428760" cy="1928826"/>
          </a:xfrm>
          <a:prstGeom prst="roundRect">
            <a:avLst>
              <a:gd name="adj" fmla="val 1374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Празднично-</a:t>
            </a:r>
          </a:p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театрализованное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мероприятие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57158" y="6357958"/>
            <a:ext cx="8429684" cy="35716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Анализ,оценка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результатов.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29698" name="Презентация" r:id="rId3" imgW="4569445" imgH="3426611" progId="PowerPoint.Show.12">
              <p:embed/>
            </p:oleObj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2214554"/>
          <a:ext cx="7286676" cy="3825320"/>
        </p:xfrm>
        <a:graphic>
          <a:graphicData uri="http://schemas.openxmlformats.org/drawingml/2006/table">
            <a:tbl>
              <a:tblPr/>
              <a:tblGrid>
                <a:gridCol w="1919555"/>
                <a:gridCol w="1919555"/>
                <a:gridCol w="1723783"/>
                <a:gridCol w="1723783"/>
              </a:tblGrid>
              <a:tr h="223547">
                <a:tc rowSpan="6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Праздник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Святочные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истории»</a:t>
                      </a:r>
                      <a:endParaRPr lang="ru-RU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что делаем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срок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ответственный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08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создание плана действий, выбор инициативной группы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24.10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Преподаватель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Наумова Дарья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Шляпникова Мария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Угриновский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Александр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Шистерова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Ангелина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6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собирание материала по теме</a:t>
                      </a:r>
                      <a:endParaRPr lang="ru-RU" sz="1200" b="1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1.11-10.11</a:t>
                      </a:r>
                      <a:endParaRPr lang="ru-RU" sz="1200" b="1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Преподаватель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Работники библиотеки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Инициат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группа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6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обработка, оформление собранного материала</a:t>
                      </a:r>
                      <a:endParaRPr lang="ru-RU" sz="1200" b="1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13.11 – 15.11</a:t>
                      </a:r>
                      <a:endParaRPr lang="ru-RU" sz="1200" b="1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Преподаватель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Работники библиотеки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Инициат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группа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6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составление сценария праздника</a:t>
                      </a:r>
                      <a:endParaRPr lang="ru-RU" sz="1200" b="1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10.11 – 12.11</a:t>
                      </a:r>
                      <a:endParaRPr lang="ru-RU" sz="1200" b="1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Преподаватель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Работники библиотеки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Инициат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группа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0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проведение праздника «Святочные истории»</a:t>
                      </a:r>
                      <a:endParaRPr lang="ru-RU" sz="1200" b="1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 ноября</a:t>
                      </a:r>
                      <a:endParaRPr lang="ru-RU" sz="1200" b="1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Преподаватель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Работники библиотеки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24" marR="55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699" name="Rectangle 3"/>
          <p:cNvSpPr>
            <a:spLocks noChangeArrowheads="1"/>
          </p:cNvSpPr>
          <p:nvPr/>
        </p:nvSpPr>
        <p:spPr bwMode="auto">
          <a:xfrm flipH="1">
            <a:off x="785786" y="974837"/>
            <a:ext cx="757242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Праздник «Святочные истории» - 21 ноября в Уфимской библиотеке.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 помощи  работников библиотеки – заведующей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Угриновской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Елены Владимировны и библиотекаря Наумовой Ольги Владимировны – учащиеся занимались подборкой материала по теме, оформлением стенда.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571480"/>
            <a:ext cx="485902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 этап  реализации проекта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17762" name="Презентация" r:id="rId3" imgW="4569445" imgH="3426611" progId="PowerPoint.Show.12">
              <p:embed/>
            </p:oleObj>
          </a:graphicData>
        </a:graphic>
      </p:graphicFrame>
      <p:pic>
        <p:nvPicPr>
          <p:cNvPr id="3" name="Picture 5" descr="C:\Users\Юзер\Pictures\img1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714348" y="714356"/>
            <a:ext cx="3889436" cy="5500727"/>
          </a:xfrm>
          <a:prstGeom prst="rect">
            <a:avLst/>
          </a:prstGeom>
          <a:noFill/>
        </p:spPr>
      </p:pic>
      <p:pic>
        <p:nvPicPr>
          <p:cNvPr id="117763" name="Picture 3" descr="C:\Users\Юзер\Desktop\Новая папка\20141227_1025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785794"/>
            <a:ext cx="3071834" cy="54610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112642" name="Презентация" r:id="rId3" imgW="4569445" imgH="3426611" progId="PowerPoint.Show.12">
              <p:embed/>
            </p:oleObj>
          </a:graphicData>
        </a:graphic>
      </p:graphicFrame>
      <p:pic>
        <p:nvPicPr>
          <p:cNvPr id="8" name="Picture 7" descr="C:\Users\Юзер\Desktop\колядки\колядки фото\20141215_181213.jpg"/>
          <p:cNvPicPr>
            <a:picLocks noChangeAspect="1" noChangeArrowheads="1"/>
          </p:cNvPicPr>
          <p:nvPr/>
        </p:nvPicPr>
        <p:blipFill>
          <a:blip r:embed="rId4" cstate="print"/>
          <a:srcRect l="7913" t="25446"/>
          <a:stretch>
            <a:fillRect/>
          </a:stretch>
        </p:blipFill>
        <p:spPr bwMode="auto">
          <a:xfrm>
            <a:off x="214282" y="571480"/>
            <a:ext cx="3325502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Школа искусств\уроки\внеклассные мероприятия\вн. мер. образ женщины\IMG_35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642918"/>
            <a:ext cx="4232702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4214" name="Picture 6" descr="C:\Школа искусств\уроки\внеклассные мероприятия\вн. мер. образ женщины\IMG_3570.JPG"/>
          <p:cNvPicPr>
            <a:picLocks noChangeAspect="1" noChangeArrowheads="1"/>
          </p:cNvPicPr>
          <p:nvPr/>
        </p:nvPicPr>
        <p:blipFill>
          <a:blip r:embed="rId6" cstate="print"/>
          <a:srcRect l="28986"/>
          <a:stretch>
            <a:fillRect/>
          </a:stretch>
        </p:blipFill>
        <p:spPr bwMode="auto">
          <a:xfrm>
            <a:off x="5357818" y="571480"/>
            <a:ext cx="3081929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C:\Школа искусств\уроки\внеклассные мероприятия\вн. мер. образ женщины\IMG_3568.JPG"/>
          <p:cNvPicPr>
            <a:picLocks noChangeAspect="1" noChangeArrowheads="1"/>
          </p:cNvPicPr>
          <p:nvPr/>
        </p:nvPicPr>
        <p:blipFill>
          <a:blip r:embed="rId7" cstate="print"/>
          <a:srcRect l="29932"/>
          <a:stretch>
            <a:fillRect/>
          </a:stretch>
        </p:blipFill>
        <p:spPr bwMode="auto">
          <a:xfrm>
            <a:off x="1142976" y="3214686"/>
            <a:ext cx="1839529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30722" name="Презентация" r:id="rId3" imgW="4569445" imgH="3426611" progId="PowerPoint.Show.12">
              <p:embed/>
            </p:oleObj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1214422"/>
          <a:ext cx="7858180" cy="5047488"/>
        </p:xfrm>
        <a:graphic>
          <a:graphicData uri="http://schemas.openxmlformats.org/drawingml/2006/table">
            <a:tbl>
              <a:tblPr/>
              <a:tblGrid>
                <a:gridCol w="2070109"/>
                <a:gridCol w="2070109"/>
                <a:gridCol w="1858981"/>
                <a:gridCol w="1858981"/>
              </a:tblGrid>
              <a:tr h="185660">
                <a:tc rowSpan="6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Праздник</a:t>
                      </a:r>
                      <a:endParaRPr lang="ru-RU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Забавы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милой </a:t>
                      </a:r>
                      <a:endParaRPr lang="ru-RU" sz="2000" b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старины</a:t>
                      </a:r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endParaRPr lang="ru-RU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что делаем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срок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ответственный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создание плана действий, выбор инициативной группы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24.11-26.11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Преподаватель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Наумова Дарья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Шляпникова Мария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Угриновский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Александр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Шистерова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Ангелина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Мавлятдинова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Олеся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Наумов Кирилл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0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исследовательские проекты учащихся</a:t>
                      </a:r>
                      <a:endParaRPr lang="ru-RU" sz="1200" b="1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24.11-10.12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Наумова Дарья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Шляпникова Мария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Угриновский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Александр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Шистерова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Ангелина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6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обработка, оформление собранного материала, подготовка оформления библиотеки</a:t>
                      </a:r>
                      <a:endParaRPr lang="ru-RU" sz="1200" b="1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8.12-15.12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Преподаватель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Работники библиотеки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Инициат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группа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составление сценария праздника,</a:t>
                      </a:r>
                      <a:endParaRPr lang="ru-RU" sz="1200" b="1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репетиции театрализованной части праздника</a:t>
                      </a:r>
                      <a:endParaRPr lang="ru-RU" sz="1200" b="1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5.12-15.12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Преподаватель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Работники библиотеки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Инициат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группа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7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проведение праздника «Святочные истории»</a:t>
                      </a:r>
                      <a:endParaRPr lang="ru-RU" sz="1200" b="1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 декабря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Преподаватель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Работники библиотеки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Инициат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группа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970" marR="509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5984" y="500042"/>
            <a:ext cx="470853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 </a:t>
            </a:r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 реализации проекта</a:t>
            </a:r>
          </a:p>
          <a:p>
            <a:pPr lvl="0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16738" name="Презентация" r:id="rId3" imgW="4569445" imgH="3426611" progId="PowerPoint.Show.12">
              <p:embed/>
            </p:oleObj>
          </a:graphicData>
        </a:graphic>
      </p:graphicFrame>
      <p:pic>
        <p:nvPicPr>
          <p:cNvPr id="114691" name="Picture 3" descr="C:\Users\Юзер\Pictures\img1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390838">
            <a:off x="3592034" y="3612518"/>
            <a:ext cx="1826621" cy="2631979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14692" name="Picture 4" descr="C:\Users\Юзер\Pictures\img1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3857620" y="785794"/>
            <a:ext cx="1805205" cy="2571768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16740" name="Picture 4" descr="C:\Users\Юзер\Pictures\img16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785786" y="714355"/>
            <a:ext cx="2571768" cy="3561475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16741" name="Picture 5" descr="C:\Users\Юзер\Pictures\img16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328132">
            <a:off x="5819887" y="3615110"/>
            <a:ext cx="1810102" cy="26193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" name="Picture 3" descr="C:\Users\Юзер\Pictures\img16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>
            <a:off x="6286512" y="714356"/>
            <a:ext cx="1671662" cy="27733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113666" name="Презентация" r:id="rId3" imgW="4569445" imgH="3426611" progId="PowerPoint.Show.12">
              <p:embed/>
            </p:oleObj>
          </a:graphicData>
        </a:graphic>
      </p:graphicFrame>
      <p:pic>
        <p:nvPicPr>
          <p:cNvPr id="93187" name="Picture 3" descr="C:\Users\Юзер\Desktop\колядки\колядки фото\20141215_1815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6305" y="3357562"/>
            <a:ext cx="4841909" cy="2723574"/>
          </a:xfrm>
          <a:prstGeom prst="rect">
            <a:avLst/>
          </a:prstGeom>
          <a:noFill/>
        </p:spPr>
      </p:pic>
      <p:pic>
        <p:nvPicPr>
          <p:cNvPr id="93188" name="Picture 4" descr="C:\Users\Юзер\Desktop\колядки\колядки фото\20141215_1759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285728"/>
            <a:ext cx="5214974" cy="2933423"/>
          </a:xfrm>
          <a:prstGeom prst="rect">
            <a:avLst/>
          </a:prstGeom>
          <a:noFill/>
        </p:spPr>
      </p:pic>
      <p:pic>
        <p:nvPicPr>
          <p:cNvPr id="93189" name="Picture 5" descr="C:\Users\Юзер\Desktop\колядки\колядки фото\20141215_1802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642918"/>
            <a:ext cx="1571636" cy="2794019"/>
          </a:xfrm>
          <a:prstGeom prst="rect">
            <a:avLst/>
          </a:prstGeom>
          <a:noFill/>
        </p:spPr>
      </p:pic>
      <p:pic>
        <p:nvPicPr>
          <p:cNvPr id="93190" name="Picture 6" descr="C:\Users\Юзер\Desktop\колядки\колядки фото\20141215_180032.jpg"/>
          <p:cNvPicPr>
            <a:picLocks noChangeAspect="1" noChangeArrowheads="1"/>
          </p:cNvPicPr>
          <p:nvPr/>
        </p:nvPicPr>
        <p:blipFill>
          <a:blip r:embed="rId7" cstate="print"/>
          <a:srcRect t="16331"/>
          <a:stretch>
            <a:fillRect/>
          </a:stretch>
        </p:blipFill>
        <p:spPr bwMode="auto">
          <a:xfrm>
            <a:off x="1000100" y="3071810"/>
            <a:ext cx="2214578" cy="3294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3192" name="Picture 8" descr="C:\Users\Юзер\Desktop\колядки\колядки фото\20141215_181827.jpg"/>
          <p:cNvPicPr>
            <a:picLocks noChangeAspect="1" noChangeArrowheads="1"/>
          </p:cNvPicPr>
          <p:nvPr/>
        </p:nvPicPr>
        <p:blipFill>
          <a:blip r:embed="rId8" cstate="print"/>
          <a:srcRect r="12716"/>
          <a:stretch>
            <a:fillRect/>
          </a:stretch>
        </p:blipFill>
        <p:spPr bwMode="auto">
          <a:xfrm>
            <a:off x="642910" y="4500570"/>
            <a:ext cx="3000396" cy="1933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31746" name="Презентация" r:id="rId3" imgW="4569445" imgH="3426611" progId="PowerPoint.Show.12">
              <p:embed/>
            </p:oleObj>
          </a:graphicData>
        </a:graphic>
      </p:graphicFrame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428728" y="1948568"/>
            <a:ext cx="671517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Подготовительный класс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-на уроке изобразительное искусство выполняет композицию «Поём, пляшем, танцуем! Колядуем! Колядуем!»;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уроке декоративно-прикладного искусства лепят</a:t>
            </a: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обрядовое печенье 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Козули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6г класс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-на уроке по композиции выполняет коллективный творческий проект «Как у наших у ворот!» по теме «Колядки».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63523" y="785794"/>
            <a:ext cx="514435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III</a:t>
            </a:r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этап  реализации проекта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</a:t>
            </a:r>
          </a:p>
          <a:p>
            <a:pPr lvl="0"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творческий.</a:t>
            </a:r>
            <a:endParaRPr lang="ru-RU" sz="28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95234" name="Презентация" r:id="rId3" imgW="4569445" imgH="3426611" progId="PowerPoint.Show.12">
              <p:embed/>
            </p:oleObj>
          </a:graphicData>
        </a:graphic>
      </p:graphicFrame>
      <p:pic>
        <p:nvPicPr>
          <p:cNvPr id="95235" name="Picture 3" descr="C:\Users\Юзер\Desktop\колядки\колядки фото\20141222_1846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714356"/>
            <a:ext cx="3071834" cy="1727906"/>
          </a:xfrm>
          <a:prstGeom prst="rect">
            <a:avLst/>
          </a:prstGeom>
          <a:noFill/>
        </p:spPr>
      </p:pic>
      <p:pic>
        <p:nvPicPr>
          <p:cNvPr id="2" name="Picture 3" descr="C:\Users\Юзер\Desktop\Новая папка\20141223_1843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642918"/>
            <a:ext cx="3786214" cy="2129745"/>
          </a:xfrm>
          <a:prstGeom prst="rect">
            <a:avLst/>
          </a:prstGeom>
          <a:noFill/>
        </p:spPr>
      </p:pic>
      <p:pic>
        <p:nvPicPr>
          <p:cNvPr id="6" name="Picture 4" descr="C:\Users\Юзер\Desktop\колядки\колядки фото\20141222_184728.jpg"/>
          <p:cNvPicPr>
            <a:picLocks noChangeAspect="1" noChangeArrowheads="1"/>
          </p:cNvPicPr>
          <p:nvPr/>
        </p:nvPicPr>
        <p:blipFill>
          <a:blip r:embed="rId6" cstate="print"/>
          <a:srcRect l="9369" r="3191"/>
          <a:stretch>
            <a:fillRect/>
          </a:stretch>
        </p:blipFill>
        <p:spPr bwMode="auto">
          <a:xfrm>
            <a:off x="2428860" y="2214554"/>
            <a:ext cx="2665197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 descr="C:\Users\Юзер\Desktop\Новая папка\20141228_151903.jpg"/>
          <p:cNvPicPr>
            <a:picLocks noChangeAspect="1" noChangeArrowheads="1"/>
          </p:cNvPicPr>
          <p:nvPr/>
        </p:nvPicPr>
        <p:blipFill>
          <a:blip r:embed="rId7" cstate="print"/>
          <a:srcRect l="20271" t="13514" r="12161" b="2402"/>
          <a:stretch>
            <a:fillRect/>
          </a:stretch>
        </p:blipFill>
        <p:spPr bwMode="auto">
          <a:xfrm>
            <a:off x="5643570" y="2593176"/>
            <a:ext cx="2928958" cy="2050270"/>
          </a:xfrm>
          <a:prstGeom prst="rect">
            <a:avLst/>
          </a:prstGeom>
          <a:noFill/>
        </p:spPr>
      </p:pic>
      <p:pic>
        <p:nvPicPr>
          <p:cNvPr id="95236" name="Picture 4" descr="C:\Users\Юзер\Desktop\Новая папка\20141228_151922.jpg"/>
          <p:cNvPicPr>
            <a:picLocks noChangeAspect="1" noChangeArrowheads="1"/>
          </p:cNvPicPr>
          <p:nvPr/>
        </p:nvPicPr>
        <p:blipFill>
          <a:blip r:embed="rId8" cstate="print"/>
          <a:srcRect l="14461" t="9349" r="17177" b="6513"/>
          <a:stretch>
            <a:fillRect/>
          </a:stretch>
        </p:blipFill>
        <p:spPr bwMode="auto">
          <a:xfrm>
            <a:off x="5286380" y="4714884"/>
            <a:ext cx="2857520" cy="1978284"/>
          </a:xfrm>
          <a:prstGeom prst="rect">
            <a:avLst/>
          </a:prstGeom>
          <a:noFill/>
        </p:spPr>
      </p:pic>
      <p:pic>
        <p:nvPicPr>
          <p:cNvPr id="95237" name="Picture 5" descr="C:\Users\Юзер\Desktop\Новая папка\20141228_151935.jpg"/>
          <p:cNvPicPr>
            <a:picLocks noChangeAspect="1" noChangeArrowheads="1"/>
          </p:cNvPicPr>
          <p:nvPr/>
        </p:nvPicPr>
        <p:blipFill>
          <a:blip r:embed="rId9" cstate="print"/>
          <a:srcRect l="6026" t="23729" r="6591" b="6780"/>
          <a:stretch>
            <a:fillRect/>
          </a:stretch>
        </p:blipFill>
        <p:spPr bwMode="auto">
          <a:xfrm>
            <a:off x="3143240" y="3857628"/>
            <a:ext cx="2000264" cy="2827961"/>
          </a:xfrm>
          <a:prstGeom prst="rect">
            <a:avLst/>
          </a:prstGeom>
          <a:noFill/>
        </p:spPr>
      </p:pic>
      <p:pic>
        <p:nvPicPr>
          <p:cNvPr id="95238" name="Picture 6" descr="C:\Users\Юзер\Desktop\Новая папка\20141228_152520.jpg"/>
          <p:cNvPicPr>
            <a:picLocks noChangeAspect="1" noChangeArrowheads="1"/>
          </p:cNvPicPr>
          <p:nvPr/>
        </p:nvPicPr>
        <p:blipFill>
          <a:blip r:embed="rId10" cstate="print"/>
          <a:srcRect l="10714" t="26116" r="3571" b="5580"/>
          <a:stretch>
            <a:fillRect/>
          </a:stretch>
        </p:blipFill>
        <p:spPr bwMode="auto">
          <a:xfrm>
            <a:off x="285720" y="2714620"/>
            <a:ext cx="2420487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32770" name="Презентация" r:id="rId3" imgW="4569445" imgH="3426611" progId="PowerPoint.Show.12">
              <p:embed/>
            </p:oleObj>
          </a:graphicData>
        </a:graphic>
      </p:graphicFrame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857356" y="642918"/>
            <a:ext cx="564360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IV</a:t>
            </a:r>
            <a:r>
              <a:rPr kumimoji="0" lang="ru-RU" sz="2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этап  реализации проекта- </a:t>
            </a:r>
          </a:p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заключительный.</a:t>
            </a:r>
            <a:endParaRPr kumimoji="0" lang="ru-RU" sz="28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643050"/>
            <a:ext cx="78581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3663"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Народные обрядовые праздники всегда связаны с игрой.</a:t>
            </a:r>
          </a:p>
          <a:p>
            <a:pPr indent="93663"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Восьмого января все участники проекта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участвовали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празднично-театрализованном мероприятии.</a:t>
            </a:r>
          </a:p>
          <a:p>
            <a:pPr indent="93663" algn="just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 шутками, с гармонью, в костюмах, масках, участники  проекта приобщаясь к  истокам русской народной культуры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обходили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 в определенном порядке, называя себя «непростыми гостями», с призывами хозяина достойно  встретить и разрешить под окном «покликать Коляду», что означает спеть особые благопожелательные песни, называвшиеся «колядками».</a:t>
            </a:r>
          </a:p>
          <a:p>
            <a:r>
              <a:rPr lang="ru-RU" b="1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97282" name="Презентация" r:id="rId3" imgW="4569445" imgH="3426611" progId="PowerPoint.Show.12">
              <p:embed/>
            </p:oleObj>
          </a:graphicData>
        </a:graphic>
      </p:graphicFrame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642910" y="428604"/>
            <a:ext cx="807246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04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Чем дальше в будущее</a:t>
            </a:r>
            <a:endParaRPr kumimoji="0" lang="ru-RU" sz="6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904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входим,</a:t>
            </a:r>
            <a:endParaRPr kumimoji="0" lang="ru-RU" sz="6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904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тем больше прошлым</a:t>
            </a:r>
            <a:endParaRPr kumimoji="0" lang="ru-RU" sz="6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904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дорожим.</a:t>
            </a:r>
            <a:endParaRPr kumimoji="0" lang="ru-RU" sz="6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904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 в старом красоту  находим,</a:t>
            </a:r>
            <a:endParaRPr kumimoji="0" lang="ru-RU" sz="6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904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хоть новому принадлежим.</a:t>
            </a:r>
            <a:endParaRPr kumimoji="0" lang="ru-RU" sz="18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0" y="0"/>
          <a:ext cx="9145588" cy="6858000"/>
        </p:xfrm>
        <a:graphic>
          <a:graphicData uri="http://schemas.openxmlformats.org/presentationml/2006/ole">
            <p:oleObj spid="_x0000_s121858" name="Презентация" r:id="rId3" imgW="4569445" imgH="3426611" progId="PowerPoint.Show.12">
              <p:embed/>
            </p:oleObj>
          </a:graphicData>
        </a:graphic>
      </p:graphicFrame>
      <p:pic>
        <p:nvPicPr>
          <p:cNvPr id="4" name="Picture 2" descr="C:\Школа искусств\уроки\внеклассные мероприятия\колядки\коляда фото\20150110_141128.jpg"/>
          <p:cNvPicPr>
            <a:picLocks noChangeAspect="1" noChangeArrowheads="1"/>
          </p:cNvPicPr>
          <p:nvPr/>
        </p:nvPicPr>
        <p:blipFill>
          <a:blip r:embed="rId4" cstate="print"/>
          <a:srcRect l="18278" r="6781"/>
          <a:stretch>
            <a:fillRect/>
          </a:stretch>
        </p:blipFill>
        <p:spPr bwMode="auto">
          <a:xfrm>
            <a:off x="357158" y="428604"/>
            <a:ext cx="8143932" cy="6112749"/>
          </a:xfrm>
          <a:prstGeom prst="rect">
            <a:avLst/>
          </a:prstGeom>
          <a:noFill/>
        </p:spPr>
      </p:pic>
      <p:pic>
        <p:nvPicPr>
          <p:cNvPr id="5" name="Picture 2" descr="C:\Школа искусств\уроки\внеклассные мероприятия\колядки\коляда фото\20150110_1422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214290"/>
            <a:ext cx="6096043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33794" name="Презентация" r:id="rId3" imgW="4569445" imgH="3426611" progId="PowerPoint.Show.12">
              <p:embed/>
            </p:oleObj>
          </a:graphicData>
        </a:graphic>
      </p:graphicFrame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785918" y="571480"/>
            <a:ext cx="62865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Анализ и оценка результатов. </a:t>
            </a:r>
            <a:endParaRPr kumimoji="0" lang="ru-RU" sz="2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1000108"/>
            <a:ext cx="70009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доминирующей деятельности проект можно охарактеризовать на разных этапах реализации проекта по-разному.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2285992"/>
            <a:ext cx="800105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3525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1.Информационный.</a:t>
            </a:r>
          </a:p>
          <a:p>
            <a:pPr indent="263525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Во время поиска материала, так как дети учились добывать и  анализировать информацию о фольклорных праздниках, используя различные источники. </a:t>
            </a:r>
          </a:p>
          <a:p>
            <a:pPr indent="263525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Положительной стороной явилось и то, что ребята обращались не только к книгам, интернету, но и к родственникам (активно принимали участие в подборе материала некоторые мамы, бабушки) участниками проекта стали люди пожилого возраста из объединения «Школа пожилого возраста».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34818" name="Презентация" r:id="rId3" imgW="4569445" imgH="3426611" progId="PowerPoint.Show.12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42910" y="714356"/>
            <a:ext cx="7929618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3525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2.Творческий.</a:t>
            </a:r>
          </a:p>
          <a:p>
            <a:pPr indent="263525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Актуальность  проекта для учащихся школы искусств ещё и в том, что приобретённые знания и  навыки  помогут  учащимся творчески работать на занятиях,  нацеленных  на  развитие  познавательно - интеллектуального  потенциала  учащихся средствами  изобразительного  искусства.</a:t>
            </a:r>
          </a:p>
          <a:p>
            <a:pPr indent="263525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- в период составления сценария и подготовки сценок, потому что форма представления результата (ролевые игры, игровая программа) требовала от детей выражения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креативности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(придумывание сценария, подготовка костюмов, актерская работа и т.п.);</a:t>
            </a:r>
          </a:p>
          <a:p>
            <a:pPr indent="263525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- выполнение творческих работ по изобразительной деятельности.</a:t>
            </a:r>
          </a:p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35842" name="Презентация" r:id="rId3" imgW="4569445" imgH="3426611" progId="PowerPoint.Show.12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14348" y="571480"/>
            <a:ext cx="771530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8775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3.Практико-ориентированный</a:t>
            </a:r>
          </a:p>
          <a:p>
            <a:pPr indent="358775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Практико-ориентированный, так как четко был нацелен на решение социальных задач, отражающих интересы участников проекта и внешних заказчиков (учащиеся начальной школы, воспитанники детского сада, «Школа пожилого возраста», родители), ориентирован на результат.</a:t>
            </a:r>
          </a:p>
          <a:p>
            <a:pPr indent="358775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характеру координирования проекта его можно назвать проектом с явной координацией. Как преподавателю изобразительного искусства и классному руководителю мне пришлось направлять работу ребят, консультировать по разным возникающим в процессе подготовки проекта вопросам, организовывать отдельные этапы проекта (например, редактирование сценария, репетиции).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36866" name="Презентация" r:id="rId3" imgW="4569445" imgH="3426611" progId="PowerPoint.Show.12">
              <p:embed/>
            </p:oleObj>
          </a:graphicData>
        </a:graphic>
      </p:graphicFrame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857224" y="644047"/>
            <a:ext cx="7286676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Самоанализ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Сбор  материала, исследовательская работа, всё это позволило  пополнить материалы  для внеклассных мероприятий, привитие интереса учащихся к истории родной страны и уважение к её традициям 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Выполнение творческих работ способствовали формированию коммуникативных навыков и навыков коллективной работы, усвоению социальных знаний и культурных норм, грамотному и выразительному выполнению работ. А так же позволили  получить удовольствие от результата своей деятельности.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Подготовка ряженных и выступления позволило проявить  фантазию и  творческие способности учащихся и их родителей, укрепить сотрудничество семьи и школы.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Праздничные мероприятия с играми были направлены на развитие коммуникативных способностей учащихся, создание ситуации успеха и комфортности.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92162" name="Презентация" r:id="rId3" imgW="4569445" imgH="3426611" progId="PowerPoint.Show.12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142976" y="928670"/>
            <a:ext cx="700092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Одест Петрович Мусоргский :</a:t>
            </a:r>
          </a:p>
          <a:p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«Утрата народом своего искусства, своих художественных ценностей - это национальная трагедия и угроза самому</a:t>
            </a:r>
          </a:p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существованию нации».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119810" name="Презентация" r:id="rId3" imgW="4569445" imgH="3426611" progId="PowerPoint.Show.12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214546" y="642918"/>
            <a:ext cx="476333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Противоречие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785926"/>
            <a:ext cx="60722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Между потребностями общества в возрождении национальной культуры </a:t>
            </a:r>
          </a:p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забытыми традициями.</a:t>
            </a:r>
            <a:endParaRPr lang="ru-RU" sz="4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91138" name="Презентация" r:id="rId3" imgW="4569445" imgH="3426611" progId="PowerPoint.Show.12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714612" y="500042"/>
            <a:ext cx="326313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Проблема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1785926"/>
            <a:ext cx="578647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8775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Необходимость создания условий для обращения к истокам народного искусства, традициям, обычаям народа.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-2119" y="0"/>
          <a:ext cx="9146119" cy="6858000"/>
        </p:xfrm>
        <a:graphic>
          <a:graphicData uri="http://schemas.openxmlformats.org/presentationml/2006/ole">
            <p:oleObj spid="_x0000_s55298" name="Презентация" r:id="rId3" imgW="4569445" imgH="3426611" progId="PowerPoint.Show.12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00298" y="357166"/>
            <a:ext cx="44291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Актуальность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785786" y="1256212"/>
            <a:ext cx="771530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8097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о приобщении подрастающего поколения к традиционным духовным ценностям является чрезвычайно актуальным.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Годы идут, живёт культура России, её история, живут традиции, обычаи, которые связывают нас с нашим далёким прошлым, с нашими корнями, укрепляет в нас веру в будущее, в себя, в страну. Общение с народным искусством учит детей внимательно и терпеливо относиться друг к другу, свободнее чувствовать себя в коллективе, ставить себя на место другого человека, смотреть на мир глазами собеседника, прислушиваться сердцем, уважать любую точку зрения, понимать необходимость слаженных действий.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120834" name="Презентация" r:id="rId3" imgW="4569445" imgH="3426611" progId="PowerPoint.Show.12">
              <p:embed/>
            </p:oleObj>
          </a:graphicData>
        </a:graphic>
      </p:graphicFrame>
      <p:pic>
        <p:nvPicPr>
          <p:cNvPr id="3" name="Picture 2" descr="&amp;Kcy;&amp;acy;&amp;kcy; &amp;mcy;&amp;ocy;&amp;zhcy;&amp;ncy;&amp;ocy; &amp;ncy;&amp;acy;&amp;rcy;&amp;yacy;&amp;dcy;&amp;icy;&amp;tcy;&amp;softcy;&amp;scy;&amp;yacy; &amp;kcy;&amp;ocy;&amp;lcy;&amp;yacy;&amp;dcy;&amp;ocy;&amp;jcy; &amp;icy; &amp;ocy;&amp;vcy;&amp;scy;&amp;iecy;&amp;ncy;&amp;iecy;&amp;mcy;. &amp;SHCHcy;&amp;iecy;&amp;dcy;&amp;rcy;&amp;iecy;&amp;tscy; &amp;icy;&amp;lcy;&amp;icy; &amp;Ocy;&amp;vcy;&amp;scy;&amp;iecy;&amp;ncy;&amp;soft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714356"/>
            <a:ext cx="2946511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571868" y="785794"/>
            <a:ext cx="50006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 проекта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приобщение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детей к истокам русской народной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культуры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через проектно-исследовательскую, художественно - творческую, театрализованную деятельность.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3071810"/>
            <a:ext cx="72866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65151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Цель, которую мы поставили перед собой, определила необходимость постановки и решения следующих задач: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2976" y="3929066"/>
            <a:ext cx="721523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- формировать толерантное отношение к культурам народов России;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- на примере традиционного для народа праздника, формировать становление культурной идентичности;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- создать условия для общения и творческого сотрудничества людей разных поколений в целях обмена духовным опытом, передачи информации, нравственных ценностей.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- способствовать самореализации, самовыражению личности школьника.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-2119" y="0"/>
          <a:ext cx="9146119" cy="6858000"/>
        </p:xfrm>
        <a:graphic>
          <a:graphicData uri="http://schemas.openxmlformats.org/presentationml/2006/ole">
            <p:oleObj spid="_x0000_s22530" name="Презентация" r:id="rId3" imgW="4569445" imgH="3426611" progId="PowerPoint.Show.12">
              <p:embed/>
            </p:oleObj>
          </a:graphicData>
        </a:graphic>
      </p:graphicFrame>
      <p:sp>
        <p:nvSpPr>
          <p:cNvPr id="3" name="Oval 9"/>
          <p:cNvSpPr>
            <a:spLocks noChangeArrowheads="1"/>
          </p:cNvSpPr>
          <p:nvPr/>
        </p:nvSpPr>
        <p:spPr bwMode="gray">
          <a:xfrm>
            <a:off x="2692400" y="1690688"/>
            <a:ext cx="3743325" cy="3744912"/>
          </a:xfrm>
          <a:prstGeom prst="ellipse">
            <a:avLst/>
          </a:prstGeom>
          <a:noFill/>
          <a:ln w="38100" algn="ctr">
            <a:solidFill>
              <a:schemeClr val="tx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4" name="Oval 29"/>
          <p:cNvSpPr>
            <a:spLocks noChangeArrowheads="1"/>
          </p:cNvSpPr>
          <p:nvPr/>
        </p:nvSpPr>
        <p:spPr bwMode="gray">
          <a:xfrm>
            <a:off x="3617913" y="2627313"/>
            <a:ext cx="1944687" cy="1944687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" name="Oval 31"/>
          <p:cNvSpPr>
            <a:spLocks noChangeArrowheads="1"/>
          </p:cNvSpPr>
          <p:nvPr/>
        </p:nvSpPr>
        <p:spPr bwMode="gray">
          <a:xfrm>
            <a:off x="3733800" y="2743200"/>
            <a:ext cx="1690688" cy="1690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6" name="Oval 35"/>
          <p:cNvSpPr>
            <a:spLocks noChangeArrowheads="1"/>
          </p:cNvSpPr>
          <p:nvPr/>
        </p:nvSpPr>
        <p:spPr bwMode="gray">
          <a:xfrm>
            <a:off x="3890963" y="2897188"/>
            <a:ext cx="1366838" cy="1341438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7" name="Oval 36"/>
          <p:cNvSpPr>
            <a:spLocks noChangeArrowheads="1"/>
          </p:cNvSpPr>
          <p:nvPr/>
        </p:nvSpPr>
        <p:spPr bwMode="gray">
          <a:xfrm>
            <a:off x="3971925" y="2933700"/>
            <a:ext cx="1214438" cy="109061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horz" wrap="none" anchor="ctr"/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ИДЕИ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 rot="10800000">
            <a:off x="2857488" y="3357562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gray">
          <a:xfrm rot="481311">
            <a:off x="5445825" y="3973530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gray">
          <a:xfrm rot="18311962">
            <a:off x="4820052" y="2265765"/>
            <a:ext cx="900980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gray">
          <a:xfrm rot="6567887">
            <a:off x="3872605" y="470625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gray">
          <a:xfrm rot="13108108">
            <a:off x="3089079" y="2591807"/>
            <a:ext cx="877240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gray">
          <a:xfrm rot="3721357">
            <a:off x="4925490" y="4633912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gray">
          <a:xfrm rot="20351427">
            <a:off x="5526178" y="2917347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gray">
          <a:xfrm rot="8550571">
            <a:off x="2952259" y="419077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9" name="Group 16"/>
          <p:cNvGrpSpPr>
            <a:grpSpLocks/>
          </p:cNvGrpSpPr>
          <p:nvPr/>
        </p:nvGrpSpPr>
        <p:grpSpPr bwMode="auto">
          <a:xfrm>
            <a:off x="3929058" y="5214950"/>
            <a:ext cx="360362" cy="360362"/>
            <a:chOff x="2109" y="3612"/>
            <a:chExt cx="227" cy="227"/>
          </a:xfrm>
        </p:grpSpPr>
        <p:sp>
          <p:nvSpPr>
            <p:cNvPr id="20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2" name="Group 16"/>
          <p:cNvGrpSpPr>
            <a:grpSpLocks/>
          </p:cNvGrpSpPr>
          <p:nvPr/>
        </p:nvGrpSpPr>
        <p:grpSpPr bwMode="auto">
          <a:xfrm>
            <a:off x="2857488" y="2214554"/>
            <a:ext cx="360362" cy="360362"/>
            <a:chOff x="2109" y="3612"/>
            <a:chExt cx="227" cy="227"/>
          </a:xfrm>
        </p:grpSpPr>
        <p:sp>
          <p:nvSpPr>
            <p:cNvPr id="23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5" name="Group 16"/>
          <p:cNvGrpSpPr>
            <a:grpSpLocks/>
          </p:cNvGrpSpPr>
          <p:nvPr/>
        </p:nvGrpSpPr>
        <p:grpSpPr bwMode="auto">
          <a:xfrm>
            <a:off x="5500694" y="1785926"/>
            <a:ext cx="360362" cy="360362"/>
            <a:chOff x="2109" y="3612"/>
            <a:chExt cx="227" cy="227"/>
          </a:xfrm>
        </p:grpSpPr>
        <p:sp>
          <p:nvSpPr>
            <p:cNvPr id="26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8" name="Group 16"/>
          <p:cNvGrpSpPr>
            <a:grpSpLocks/>
          </p:cNvGrpSpPr>
          <p:nvPr/>
        </p:nvGrpSpPr>
        <p:grpSpPr bwMode="auto">
          <a:xfrm>
            <a:off x="2500298" y="3286124"/>
            <a:ext cx="360362" cy="360362"/>
            <a:chOff x="2109" y="3612"/>
            <a:chExt cx="227" cy="227"/>
          </a:xfrm>
        </p:grpSpPr>
        <p:sp>
          <p:nvSpPr>
            <p:cNvPr id="29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1" name="Group 16"/>
          <p:cNvGrpSpPr>
            <a:grpSpLocks/>
          </p:cNvGrpSpPr>
          <p:nvPr/>
        </p:nvGrpSpPr>
        <p:grpSpPr bwMode="auto">
          <a:xfrm>
            <a:off x="2714612" y="4500570"/>
            <a:ext cx="360362" cy="360362"/>
            <a:chOff x="2109" y="3612"/>
            <a:chExt cx="227" cy="227"/>
          </a:xfrm>
        </p:grpSpPr>
        <p:sp>
          <p:nvSpPr>
            <p:cNvPr id="32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4" name="Group 16"/>
          <p:cNvGrpSpPr>
            <a:grpSpLocks/>
          </p:cNvGrpSpPr>
          <p:nvPr/>
        </p:nvGrpSpPr>
        <p:grpSpPr bwMode="auto">
          <a:xfrm>
            <a:off x="6215074" y="2714620"/>
            <a:ext cx="360362" cy="360362"/>
            <a:chOff x="2109" y="3612"/>
            <a:chExt cx="227" cy="227"/>
          </a:xfrm>
        </p:grpSpPr>
        <p:sp>
          <p:nvSpPr>
            <p:cNvPr id="35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7" name="Group 16"/>
          <p:cNvGrpSpPr>
            <a:grpSpLocks/>
          </p:cNvGrpSpPr>
          <p:nvPr/>
        </p:nvGrpSpPr>
        <p:grpSpPr bwMode="auto">
          <a:xfrm>
            <a:off x="6215074" y="4000504"/>
            <a:ext cx="360362" cy="360362"/>
            <a:chOff x="2109" y="3612"/>
            <a:chExt cx="227" cy="227"/>
          </a:xfrm>
        </p:grpSpPr>
        <p:sp>
          <p:nvSpPr>
            <p:cNvPr id="38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0" name="Group 16"/>
          <p:cNvGrpSpPr>
            <a:grpSpLocks/>
          </p:cNvGrpSpPr>
          <p:nvPr/>
        </p:nvGrpSpPr>
        <p:grpSpPr bwMode="auto">
          <a:xfrm>
            <a:off x="5357818" y="5072074"/>
            <a:ext cx="360362" cy="360362"/>
            <a:chOff x="2109" y="3612"/>
            <a:chExt cx="227" cy="227"/>
          </a:xfrm>
        </p:grpSpPr>
        <p:sp>
          <p:nvSpPr>
            <p:cNvPr id="41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6000760" y="1571612"/>
            <a:ext cx="14709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НОВЫЙ ГОД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214942" y="5429264"/>
            <a:ext cx="33171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РОЖДЕСТВЕНСКИЕ ГАДАНИЯ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572264" y="2714620"/>
            <a:ext cx="1524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РОЖДЕСТВО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4348" y="5143512"/>
            <a:ext cx="28075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НОВОГОДНЯЯ ИГРУШКА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71538" y="3286124"/>
            <a:ext cx="1347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МАСКАРАД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715140" y="4000504"/>
            <a:ext cx="14141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КРЕЩЕНИЕ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42910" y="2000240"/>
            <a:ext cx="23093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НОВОГОДНЯЯ ЁЛКА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AutoShape 6"/>
          <p:cNvSpPr>
            <a:spLocks noChangeArrowheads="1"/>
          </p:cNvSpPr>
          <p:nvPr/>
        </p:nvSpPr>
        <p:spPr bwMode="gray">
          <a:xfrm rot="16200000">
            <a:off x="3937971" y="2134203"/>
            <a:ext cx="985480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1" name="Group 16"/>
          <p:cNvGrpSpPr>
            <a:grpSpLocks/>
          </p:cNvGrpSpPr>
          <p:nvPr/>
        </p:nvGrpSpPr>
        <p:grpSpPr bwMode="auto">
          <a:xfrm>
            <a:off x="4214810" y="1428736"/>
            <a:ext cx="360362" cy="360362"/>
            <a:chOff x="2109" y="3612"/>
            <a:chExt cx="227" cy="227"/>
          </a:xfr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6200000" scaled="1"/>
            <a:tileRect/>
          </a:gradFill>
        </p:grpSpPr>
        <p:sp>
          <p:nvSpPr>
            <p:cNvPr id="52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pFill/>
            <a:ln w="9525" algn="ctr">
              <a:solidFill>
                <a:srgbClr val="C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70" cy="1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3071802" y="785794"/>
            <a:ext cx="2009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КОЛЯДКИ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4286248" y="1500174"/>
            <a:ext cx="214314" cy="14287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0" y="0"/>
          <a:ext cx="9146119" cy="6858000"/>
        </p:xfrm>
        <a:graphic>
          <a:graphicData uri="http://schemas.openxmlformats.org/presentationml/2006/ole">
            <p:oleObj spid="_x0000_s73730" name="Презентация" r:id="rId3" imgW="4569445" imgH="3426611" progId="PowerPoint.Show.12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85786" y="428604"/>
            <a:ext cx="7596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Проектная деятельность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57224" y="1571984"/>
            <a:ext cx="7467600" cy="4385894"/>
            <a:chOff x="168" y="601"/>
            <a:chExt cx="5367" cy="3151"/>
          </a:xfrm>
        </p:grpSpPr>
        <p:sp>
          <p:nvSpPr>
            <p:cNvPr id="10" name="Freeform 4"/>
            <p:cNvSpPr>
              <a:spLocks/>
            </p:cNvSpPr>
            <p:nvPr/>
          </p:nvSpPr>
          <p:spPr bwMode="gray">
            <a:xfrm>
              <a:off x="5089" y="960"/>
              <a:ext cx="441" cy="705"/>
            </a:xfrm>
            <a:custGeom>
              <a:avLst/>
              <a:gdLst/>
              <a:ahLst/>
              <a:cxnLst>
                <a:cxn ang="0">
                  <a:pos x="308" y="120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0"/>
                </a:cxn>
              </a:cxnLst>
              <a:rect l="0" t="0" r="r" b="b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00563F">
                    <a:gamma/>
                    <a:shade val="46275"/>
                    <a:invGamma/>
                  </a:srgbClr>
                </a:gs>
                <a:gs pos="50000">
                  <a:srgbClr val="00563F"/>
                </a:gs>
                <a:gs pos="100000">
                  <a:srgbClr val="00563F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gray">
            <a:xfrm>
              <a:off x="2976" y="960"/>
              <a:ext cx="2559" cy="451"/>
            </a:xfrm>
            <a:custGeom>
              <a:avLst/>
              <a:gdLst/>
              <a:ahLst/>
              <a:cxnLst>
                <a:cxn ang="0">
                  <a:pos x="1478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1786" y="0"/>
                </a:cxn>
                <a:cxn ang="0">
                  <a:pos x="1478" y="284"/>
                </a:cxn>
              </a:cxnLst>
              <a:rect l="0" t="0" r="r" b="b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rgbClr val="00CC9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gray">
            <a:xfrm>
              <a:off x="4645" y="1660"/>
              <a:ext cx="441" cy="701"/>
            </a:xfrm>
            <a:custGeom>
              <a:avLst/>
              <a:gdLst/>
              <a:ahLst/>
              <a:cxnLst>
                <a:cxn ang="0">
                  <a:pos x="308" y="120"/>
                </a:cxn>
                <a:cxn ang="0">
                  <a:pos x="0" y="442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0"/>
                </a:cxn>
              </a:cxnLst>
              <a:rect l="0" t="0" r="r" b="b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4B1092">
                    <a:gamma/>
                    <a:shade val="46275"/>
                    <a:invGamma/>
                  </a:srgbClr>
                </a:gs>
                <a:gs pos="50000">
                  <a:srgbClr val="4B1092"/>
                </a:gs>
                <a:gs pos="100000">
                  <a:srgbClr val="4B1092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gray">
            <a:xfrm>
              <a:off x="2340" y="1660"/>
              <a:ext cx="2751" cy="450"/>
            </a:xfrm>
            <a:custGeom>
              <a:avLst/>
              <a:gdLst/>
              <a:ahLst/>
              <a:cxnLst>
                <a:cxn ang="0">
                  <a:pos x="1612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1920" y="0"/>
                </a:cxn>
                <a:cxn ang="0">
                  <a:pos x="1612" y="284"/>
                </a:cxn>
              </a:cxnLst>
              <a:rect l="0" t="0" r="r" b="b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rgbClr val="A77B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gray">
            <a:xfrm>
              <a:off x="4200" y="2353"/>
              <a:ext cx="439" cy="704"/>
            </a:xfrm>
            <a:custGeom>
              <a:avLst/>
              <a:gdLst/>
              <a:ahLst/>
              <a:cxnLst>
                <a:cxn ang="0">
                  <a:pos x="306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6" y="0"/>
                </a:cxn>
                <a:cxn ang="0">
                  <a:pos x="306" y="122"/>
                </a:cxn>
              </a:cxnLst>
              <a:rect l="0" t="0" r="r" b="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rgbClr val="90330A">
                    <a:gamma/>
                    <a:shade val="46275"/>
                    <a:invGamma/>
                  </a:srgbClr>
                </a:gs>
                <a:gs pos="50000">
                  <a:srgbClr val="90330A"/>
                </a:gs>
                <a:gs pos="100000">
                  <a:srgbClr val="90330A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gray">
            <a:xfrm>
              <a:off x="3758" y="3047"/>
              <a:ext cx="442" cy="705"/>
            </a:xfrm>
            <a:custGeom>
              <a:avLst/>
              <a:gdLst/>
              <a:ahLst/>
              <a:cxnLst>
                <a:cxn ang="0">
                  <a:pos x="308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2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rgbClr val="906B0E">
                    <a:gamma/>
                    <a:shade val="46275"/>
                    <a:invGamma/>
                  </a:srgbClr>
                </a:gs>
                <a:gs pos="50000">
                  <a:srgbClr val="906B0E"/>
                </a:gs>
                <a:gs pos="100000">
                  <a:srgbClr val="906B0E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gray">
            <a:xfrm>
              <a:off x="1076" y="3051"/>
              <a:ext cx="3124" cy="450"/>
            </a:xfrm>
            <a:custGeom>
              <a:avLst/>
              <a:gdLst/>
              <a:ahLst/>
              <a:cxnLst>
                <a:cxn ang="0">
                  <a:pos x="1872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2180" y="0"/>
                </a:cxn>
                <a:cxn ang="0">
                  <a:pos x="1872" y="284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rgbClr val="F2E1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11"/>
            <p:cNvSpPr>
              <a:spLocks noChangeShapeType="1"/>
            </p:cNvSpPr>
            <p:nvPr/>
          </p:nvSpPr>
          <p:spPr bwMode="gray">
            <a:xfrm flipH="1">
              <a:off x="168" y="3747"/>
              <a:ext cx="9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Line 12"/>
            <p:cNvSpPr>
              <a:spLocks noChangeShapeType="1"/>
            </p:cNvSpPr>
            <p:nvPr/>
          </p:nvSpPr>
          <p:spPr bwMode="gray">
            <a:xfrm flipH="1">
              <a:off x="168" y="3047"/>
              <a:ext cx="154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Line 13"/>
            <p:cNvSpPr>
              <a:spLocks noChangeShapeType="1"/>
            </p:cNvSpPr>
            <p:nvPr/>
          </p:nvSpPr>
          <p:spPr bwMode="gray">
            <a:xfrm flipH="1">
              <a:off x="168" y="2356"/>
              <a:ext cx="217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Line 14"/>
            <p:cNvSpPr>
              <a:spLocks noChangeShapeType="1"/>
            </p:cNvSpPr>
            <p:nvPr/>
          </p:nvSpPr>
          <p:spPr bwMode="gray">
            <a:xfrm flipH="1">
              <a:off x="168" y="1666"/>
              <a:ext cx="28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Line 15"/>
            <p:cNvSpPr>
              <a:spLocks noChangeShapeType="1"/>
            </p:cNvSpPr>
            <p:nvPr/>
          </p:nvSpPr>
          <p:spPr bwMode="gray">
            <a:xfrm flipH="1">
              <a:off x="168" y="965"/>
              <a:ext cx="34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Line 16"/>
            <p:cNvSpPr>
              <a:spLocks noChangeShapeType="1"/>
            </p:cNvSpPr>
            <p:nvPr/>
          </p:nvSpPr>
          <p:spPr bwMode="gray">
            <a:xfrm>
              <a:off x="305" y="960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Line 17"/>
            <p:cNvSpPr>
              <a:spLocks noChangeShapeType="1"/>
            </p:cNvSpPr>
            <p:nvPr/>
          </p:nvSpPr>
          <p:spPr bwMode="gray">
            <a:xfrm>
              <a:off x="305" y="1686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Line 18"/>
            <p:cNvSpPr>
              <a:spLocks noChangeShapeType="1"/>
            </p:cNvSpPr>
            <p:nvPr/>
          </p:nvSpPr>
          <p:spPr bwMode="gray">
            <a:xfrm>
              <a:off x="305" y="2366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Line 19"/>
            <p:cNvSpPr>
              <a:spLocks noChangeShapeType="1"/>
            </p:cNvSpPr>
            <p:nvPr/>
          </p:nvSpPr>
          <p:spPr bwMode="gray">
            <a:xfrm>
              <a:off x="305" y="3047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gray">
            <a:xfrm>
              <a:off x="1503" y="601"/>
              <a:ext cx="2413" cy="2925"/>
            </a:xfrm>
            <a:custGeom>
              <a:avLst/>
              <a:gdLst/>
              <a:ahLst/>
              <a:cxnLst>
                <a:cxn ang="0">
                  <a:pos x="12" y="2464"/>
                </a:cxn>
                <a:cxn ang="0">
                  <a:pos x="56" y="2120"/>
                </a:cxn>
                <a:cxn ang="0">
                  <a:pos x="124" y="1808"/>
                </a:cxn>
                <a:cxn ang="0">
                  <a:pos x="212" y="1524"/>
                </a:cxn>
                <a:cxn ang="0">
                  <a:pos x="316" y="1270"/>
                </a:cxn>
                <a:cxn ang="0">
                  <a:pos x="430" y="1044"/>
                </a:cxn>
                <a:cxn ang="0">
                  <a:pos x="550" y="846"/>
                </a:cxn>
                <a:cxn ang="0">
                  <a:pos x="672" y="674"/>
                </a:cxn>
                <a:cxn ang="0">
                  <a:pos x="792" y="528"/>
                </a:cxn>
                <a:cxn ang="0">
                  <a:pos x="906" y="408"/>
                </a:cxn>
                <a:cxn ang="0">
                  <a:pos x="1010" y="310"/>
                </a:cxn>
                <a:cxn ang="0">
                  <a:pos x="1096" y="236"/>
                </a:cxn>
                <a:cxn ang="0">
                  <a:pos x="1164" y="184"/>
                </a:cxn>
                <a:cxn ang="0">
                  <a:pos x="1208" y="154"/>
                </a:cxn>
                <a:cxn ang="0">
                  <a:pos x="1224" y="144"/>
                </a:cxn>
                <a:cxn ang="0">
                  <a:pos x="1728" y="56"/>
                </a:cxn>
                <a:cxn ang="0">
                  <a:pos x="1568" y="328"/>
                </a:cxn>
                <a:cxn ang="0">
                  <a:pos x="1554" y="332"/>
                </a:cxn>
                <a:cxn ang="0">
                  <a:pos x="1514" y="346"/>
                </a:cxn>
                <a:cxn ang="0">
                  <a:pos x="1452" y="370"/>
                </a:cxn>
                <a:cxn ang="0">
                  <a:pos x="1370" y="410"/>
                </a:cxn>
                <a:cxn ang="0">
                  <a:pos x="1270" y="466"/>
                </a:cxn>
                <a:cxn ang="0">
                  <a:pos x="1158" y="540"/>
                </a:cxn>
                <a:cxn ang="0">
                  <a:pos x="1034" y="636"/>
                </a:cxn>
                <a:cxn ang="0">
                  <a:pos x="904" y="756"/>
                </a:cxn>
                <a:cxn ang="0">
                  <a:pos x="770" y="900"/>
                </a:cxn>
                <a:cxn ang="0">
                  <a:pos x="632" y="1076"/>
                </a:cxn>
                <a:cxn ang="0">
                  <a:pos x="498" y="1280"/>
                </a:cxn>
                <a:cxn ang="0">
                  <a:pos x="370" y="1518"/>
                </a:cxn>
                <a:cxn ang="0">
                  <a:pos x="248" y="1792"/>
                </a:cxn>
                <a:cxn ang="0">
                  <a:pos x="138" y="2104"/>
                </a:cxn>
                <a:cxn ang="0">
                  <a:pos x="42" y="2456"/>
                </a:cxn>
              </a:cxnLst>
              <a:rect l="0" t="0" r="r" b="b"/>
              <a:pathLst>
                <a:path w="1824" h="2648">
                  <a:moveTo>
                    <a:pt x="0" y="2648"/>
                  </a:moveTo>
                  <a:lnTo>
                    <a:pt x="12" y="2464"/>
                  </a:lnTo>
                  <a:lnTo>
                    <a:pt x="32" y="2288"/>
                  </a:lnTo>
                  <a:lnTo>
                    <a:pt x="56" y="2120"/>
                  </a:lnTo>
                  <a:lnTo>
                    <a:pt x="88" y="1960"/>
                  </a:lnTo>
                  <a:lnTo>
                    <a:pt x="124" y="1808"/>
                  </a:lnTo>
                  <a:lnTo>
                    <a:pt x="166" y="1662"/>
                  </a:lnTo>
                  <a:lnTo>
                    <a:pt x="212" y="1524"/>
                  </a:lnTo>
                  <a:lnTo>
                    <a:pt x="262" y="1394"/>
                  </a:lnTo>
                  <a:lnTo>
                    <a:pt x="316" y="1270"/>
                  </a:lnTo>
                  <a:lnTo>
                    <a:pt x="372" y="1154"/>
                  </a:lnTo>
                  <a:lnTo>
                    <a:pt x="430" y="1044"/>
                  </a:lnTo>
                  <a:lnTo>
                    <a:pt x="490" y="942"/>
                  </a:lnTo>
                  <a:lnTo>
                    <a:pt x="550" y="846"/>
                  </a:lnTo>
                  <a:lnTo>
                    <a:pt x="612" y="758"/>
                  </a:lnTo>
                  <a:lnTo>
                    <a:pt x="672" y="674"/>
                  </a:lnTo>
                  <a:lnTo>
                    <a:pt x="734" y="598"/>
                  </a:lnTo>
                  <a:lnTo>
                    <a:pt x="792" y="528"/>
                  </a:lnTo>
                  <a:lnTo>
                    <a:pt x="850" y="464"/>
                  </a:lnTo>
                  <a:lnTo>
                    <a:pt x="906" y="408"/>
                  </a:lnTo>
                  <a:lnTo>
                    <a:pt x="960" y="356"/>
                  </a:lnTo>
                  <a:lnTo>
                    <a:pt x="1010" y="310"/>
                  </a:lnTo>
                  <a:lnTo>
                    <a:pt x="1056" y="270"/>
                  </a:lnTo>
                  <a:lnTo>
                    <a:pt x="1096" y="236"/>
                  </a:lnTo>
                  <a:lnTo>
                    <a:pt x="1134" y="208"/>
                  </a:lnTo>
                  <a:lnTo>
                    <a:pt x="1164" y="184"/>
                  </a:lnTo>
                  <a:lnTo>
                    <a:pt x="1190" y="166"/>
                  </a:lnTo>
                  <a:lnTo>
                    <a:pt x="1208" y="154"/>
                  </a:lnTo>
                  <a:lnTo>
                    <a:pt x="1220" y="146"/>
                  </a:lnTo>
                  <a:lnTo>
                    <a:pt x="1224" y="144"/>
                  </a:lnTo>
                  <a:lnTo>
                    <a:pt x="848" y="0"/>
                  </a:lnTo>
                  <a:lnTo>
                    <a:pt x="1728" y="56"/>
                  </a:lnTo>
                  <a:lnTo>
                    <a:pt x="1824" y="480"/>
                  </a:lnTo>
                  <a:lnTo>
                    <a:pt x="1568" y="328"/>
                  </a:lnTo>
                  <a:lnTo>
                    <a:pt x="1564" y="328"/>
                  </a:lnTo>
                  <a:lnTo>
                    <a:pt x="1554" y="332"/>
                  </a:lnTo>
                  <a:lnTo>
                    <a:pt x="1538" y="338"/>
                  </a:lnTo>
                  <a:lnTo>
                    <a:pt x="1514" y="346"/>
                  </a:lnTo>
                  <a:lnTo>
                    <a:pt x="1486" y="356"/>
                  </a:lnTo>
                  <a:lnTo>
                    <a:pt x="1452" y="370"/>
                  </a:lnTo>
                  <a:lnTo>
                    <a:pt x="1412" y="388"/>
                  </a:lnTo>
                  <a:lnTo>
                    <a:pt x="1370" y="410"/>
                  </a:lnTo>
                  <a:lnTo>
                    <a:pt x="1322" y="436"/>
                  </a:lnTo>
                  <a:lnTo>
                    <a:pt x="1270" y="466"/>
                  </a:lnTo>
                  <a:lnTo>
                    <a:pt x="1216" y="500"/>
                  </a:lnTo>
                  <a:lnTo>
                    <a:pt x="1158" y="540"/>
                  </a:lnTo>
                  <a:lnTo>
                    <a:pt x="1098" y="584"/>
                  </a:lnTo>
                  <a:lnTo>
                    <a:pt x="1034" y="636"/>
                  </a:lnTo>
                  <a:lnTo>
                    <a:pt x="970" y="692"/>
                  </a:lnTo>
                  <a:lnTo>
                    <a:pt x="904" y="756"/>
                  </a:lnTo>
                  <a:lnTo>
                    <a:pt x="836" y="824"/>
                  </a:lnTo>
                  <a:lnTo>
                    <a:pt x="770" y="900"/>
                  </a:lnTo>
                  <a:lnTo>
                    <a:pt x="700" y="984"/>
                  </a:lnTo>
                  <a:lnTo>
                    <a:pt x="632" y="1076"/>
                  </a:lnTo>
                  <a:lnTo>
                    <a:pt x="566" y="1174"/>
                  </a:lnTo>
                  <a:lnTo>
                    <a:pt x="498" y="1280"/>
                  </a:lnTo>
                  <a:lnTo>
                    <a:pt x="434" y="1394"/>
                  </a:lnTo>
                  <a:lnTo>
                    <a:pt x="370" y="1518"/>
                  </a:lnTo>
                  <a:lnTo>
                    <a:pt x="308" y="1650"/>
                  </a:lnTo>
                  <a:lnTo>
                    <a:pt x="248" y="1792"/>
                  </a:lnTo>
                  <a:lnTo>
                    <a:pt x="192" y="1944"/>
                  </a:lnTo>
                  <a:lnTo>
                    <a:pt x="138" y="2104"/>
                  </a:lnTo>
                  <a:lnTo>
                    <a:pt x="88" y="2274"/>
                  </a:lnTo>
                  <a:lnTo>
                    <a:pt x="42" y="2456"/>
                  </a:lnTo>
                  <a:lnTo>
                    <a:pt x="0" y="2648"/>
                  </a:lnTo>
                  <a:close/>
                </a:path>
              </a:pathLst>
            </a:custGeom>
            <a:gradFill rotWithShape="1">
              <a:gsLst>
                <a:gs pos="0">
                  <a:srgbClr val="D11364"/>
                </a:gs>
                <a:gs pos="100000">
                  <a:srgbClr val="D1136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gray">
            <a:xfrm>
              <a:off x="2980" y="1411"/>
              <a:ext cx="2119" cy="253"/>
            </a:xfrm>
            <a:prstGeom prst="rect">
              <a:avLst/>
            </a:prstGeom>
            <a:gradFill rotWithShape="1">
              <a:gsLst>
                <a:gs pos="0">
                  <a:srgbClr val="00906A">
                    <a:gamma/>
                    <a:shade val="72549"/>
                    <a:invGamma/>
                  </a:srgbClr>
                </a:gs>
                <a:gs pos="50000">
                  <a:srgbClr val="00906A"/>
                </a:gs>
                <a:gs pos="100000">
                  <a:srgbClr val="00906A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ru-RU" dirty="0" smtClean="0">
                  <a:solidFill>
                    <a:schemeClr val="bg1"/>
                  </a:solidFill>
                  <a:latin typeface="Verdana" pitchFamily="34" charset="0"/>
                </a:rPr>
                <a:t>РЕАЛИЗАЦИЯ РЕШЕНИЯ</a:t>
              </a:r>
              <a:endParaRPr lang="en-US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gray">
            <a:xfrm>
              <a:off x="2341" y="2110"/>
              <a:ext cx="2309" cy="248"/>
            </a:xfrm>
            <a:prstGeom prst="rect">
              <a:avLst/>
            </a:prstGeom>
            <a:gradFill rotWithShape="1">
              <a:gsLst>
                <a:gs pos="0">
                  <a:srgbClr val="8041FF">
                    <a:gamma/>
                    <a:shade val="72549"/>
                    <a:invGamma/>
                  </a:srgbClr>
                </a:gs>
                <a:gs pos="50000">
                  <a:srgbClr val="8041FF"/>
                </a:gs>
                <a:gs pos="100000">
                  <a:srgbClr val="8041FF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ru-RU" dirty="0" smtClean="0">
                  <a:solidFill>
                    <a:schemeClr val="bg1"/>
                  </a:solidFill>
                  <a:latin typeface="Verdana" pitchFamily="34" charset="0"/>
                </a:rPr>
                <a:t>ПЛАНИРОВАНИЕ</a:t>
              </a:r>
              <a:endParaRPr lang="en-US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gray">
            <a:xfrm>
              <a:off x="1709" y="2353"/>
              <a:ext cx="2935" cy="454"/>
            </a:xfrm>
            <a:custGeom>
              <a:avLst/>
              <a:gdLst/>
              <a:ahLst/>
              <a:cxnLst>
                <a:cxn ang="0">
                  <a:pos x="1742" y="286"/>
                </a:cxn>
                <a:cxn ang="0">
                  <a:pos x="0" y="286"/>
                </a:cxn>
                <a:cxn ang="0">
                  <a:pos x="446" y="0"/>
                </a:cxn>
                <a:cxn ang="0">
                  <a:pos x="2048" y="0"/>
                </a:cxn>
                <a:cxn ang="0">
                  <a:pos x="1742" y="286"/>
                </a:cxn>
              </a:cxnLst>
              <a:rect l="0" t="0" r="r" b="b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rgbClr val="FF996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gray">
            <a:xfrm>
              <a:off x="1711" y="2806"/>
              <a:ext cx="2499" cy="248"/>
            </a:xfrm>
            <a:prstGeom prst="rect">
              <a:avLst/>
            </a:prstGeom>
            <a:gradFill rotWithShape="1">
              <a:gsLst>
                <a:gs pos="0">
                  <a:srgbClr val="DC7150">
                    <a:gamma/>
                    <a:shade val="72549"/>
                    <a:invGamma/>
                  </a:srgbClr>
                </a:gs>
                <a:gs pos="50000">
                  <a:srgbClr val="DC7150"/>
                </a:gs>
                <a:gs pos="100000">
                  <a:srgbClr val="DC7150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ru-RU" dirty="0" smtClean="0">
                  <a:solidFill>
                    <a:schemeClr val="bg1"/>
                  </a:solidFill>
                  <a:latin typeface="Verdana" pitchFamily="34" charset="0"/>
                </a:rPr>
                <a:t>ИДЕЯ РЕШЕНИЯ</a:t>
              </a:r>
              <a:endParaRPr lang="en-US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gray">
            <a:xfrm>
              <a:off x="1075" y="3502"/>
              <a:ext cx="2689" cy="248"/>
            </a:xfrm>
            <a:prstGeom prst="rect">
              <a:avLst/>
            </a:prstGeom>
            <a:gradFill rotWithShape="1">
              <a:gsLst>
                <a:gs pos="0">
                  <a:srgbClr val="D0A11C">
                    <a:gamma/>
                    <a:shade val="72549"/>
                    <a:invGamma/>
                  </a:srgbClr>
                </a:gs>
                <a:gs pos="50000">
                  <a:srgbClr val="D0A11C"/>
                </a:gs>
                <a:gs pos="100000">
                  <a:srgbClr val="D0A11C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ru-RU" dirty="0" smtClean="0">
                  <a:solidFill>
                    <a:schemeClr val="bg1"/>
                  </a:solidFill>
                  <a:latin typeface="Verdana" pitchFamily="34" charset="0"/>
                </a:rPr>
                <a:t>ПРОБЛЕМА</a:t>
              </a:r>
              <a:endParaRPr lang="en-US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32" name="Text Box 26"/>
            <p:cNvSpPr txBox="1">
              <a:spLocks noChangeArrowheads="1"/>
            </p:cNvSpPr>
            <p:nvPr/>
          </p:nvSpPr>
          <p:spPr bwMode="gray">
            <a:xfrm>
              <a:off x="298" y="1230"/>
              <a:ext cx="738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 b="1" dirty="0" smtClean="0">
                  <a:solidFill>
                    <a:schemeClr val="accent6">
                      <a:lumMod val="50000"/>
                    </a:schemeClr>
                  </a:solidFill>
                  <a:latin typeface="Verdana" pitchFamily="34" charset="0"/>
                </a:rPr>
                <a:t>IV </a:t>
              </a:r>
              <a:r>
                <a:rPr lang="ru-RU" sz="1400" b="1" dirty="0" smtClean="0">
                  <a:solidFill>
                    <a:schemeClr val="accent6">
                      <a:lumMod val="50000"/>
                    </a:schemeClr>
                  </a:solidFill>
                  <a:latin typeface="Verdana" pitchFamily="34" charset="0"/>
                </a:rPr>
                <a:t>ЭТАП</a:t>
              </a:r>
              <a:endParaRPr lang="en-US" sz="1400" b="1" dirty="0">
                <a:solidFill>
                  <a:schemeClr val="accent6">
                    <a:lumMod val="50000"/>
                  </a:schemeClr>
                </a:solidFill>
                <a:latin typeface="Verdana" pitchFamily="34" charset="0"/>
              </a:endParaRPr>
            </a:p>
          </p:txBody>
        </p:sp>
        <p:sp>
          <p:nvSpPr>
            <p:cNvPr id="33" name="Text Box 27"/>
            <p:cNvSpPr txBox="1">
              <a:spLocks noChangeArrowheads="1"/>
            </p:cNvSpPr>
            <p:nvPr/>
          </p:nvSpPr>
          <p:spPr bwMode="gray">
            <a:xfrm>
              <a:off x="298" y="1918"/>
              <a:ext cx="779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 b="1" dirty="0" smtClean="0">
                  <a:solidFill>
                    <a:schemeClr val="accent6">
                      <a:lumMod val="50000"/>
                    </a:schemeClr>
                  </a:solidFill>
                  <a:latin typeface="Verdana" pitchFamily="34" charset="0"/>
                </a:rPr>
                <a:t>III</a:t>
              </a:r>
              <a:r>
                <a:rPr lang="ru-RU" sz="1400" b="1" dirty="0" smtClean="0">
                  <a:solidFill>
                    <a:schemeClr val="accent6">
                      <a:lumMod val="50000"/>
                    </a:schemeClr>
                  </a:solidFill>
                  <a:latin typeface="Verdana" pitchFamily="34" charset="0"/>
                </a:rPr>
                <a:t> ЭТАП</a:t>
              </a:r>
              <a:endParaRPr lang="en-US" sz="1400" b="1" dirty="0">
                <a:solidFill>
                  <a:schemeClr val="accent6">
                    <a:lumMod val="50000"/>
                  </a:schemeClr>
                </a:solidFill>
                <a:latin typeface="Verdana" pitchFamily="34" charset="0"/>
              </a:endParaRPr>
            </a:p>
          </p:txBody>
        </p:sp>
        <p:sp>
          <p:nvSpPr>
            <p:cNvPr id="34" name="Text Box 28"/>
            <p:cNvSpPr txBox="1">
              <a:spLocks noChangeArrowheads="1"/>
            </p:cNvSpPr>
            <p:nvPr/>
          </p:nvSpPr>
          <p:spPr bwMode="gray">
            <a:xfrm>
              <a:off x="298" y="2638"/>
              <a:ext cx="709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 b="1" dirty="0" smtClean="0">
                  <a:solidFill>
                    <a:schemeClr val="accent6">
                      <a:lumMod val="50000"/>
                    </a:schemeClr>
                  </a:solidFill>
                  <a:latin typeface="Verdana" pitchFamily="34" charset="0"/>
                </a:rPr>
                <a:t>II </a:t>
              </a:r>
              <a:r>
                <a:rPr lang="ru-RU" sz="1400" b="1" dirty="0" smtClean="0">
                  <a:solidFill>
                    <a:schemeClr val="accent6">
                      <a:lumMod val="50000"/>
                    </a:schemeClr>
                  </a:solidFill>
                  <a:latin typeface="Verdana" pitchFamily="34" charset="0"/>
                </a:rPr>
                <a:t>ЭТАП</a:t>
              </a:r>
              <a:endParaRPr lang="en-US" sz="1400" b="1" dirty="0">
                <a:solidFill>
                  <a:schemeClr val="accent6">
                    <a:lumMod val="50000"/>
                  </a:schemeClr>
                </a:solidFill>
                <a:latin typeface="Verdana" pitchFamily="34" charset="0"/>
              </a:endParaRPr>
            </a:p>
          </p:txBody>
        </p:sp>
        <p:sp>
          <p:nvSpPr>
            <p:cNvPr id="35" name="Text Box 29"/>
            <p:cNvSpPr txBox="1">
              <a:spLocks noChangeArrowheads="1"/>
            </p:cNvSpPr>
            <p:nvPr/>
          </p:nvSpPr>
          <p:spPr bwMode="gray">
            <a:xfrm>
              <a:off x="298" y="3309"/>
              <a:ext cx="638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 b="1" dirty="0" smtClean="0">
                  <a:solidFill>
                    <a:schemeClr val="accent6">
                      <a:lumMod val="50000"/>
                    </a:schemeClr>
                  </a:solidFill>
                  <a:latin typeface="Verdana" pitchFamily="34" charset="0"/>
                </a:rPr>
                <a:t>I</a:t>
              </a:r>
              <a:r>
                <a:rPr lang="ru-RU" sz="1400" b="1" dirty="0" smtClean="0">
                  <a:solidFill>
                    <a:schemeClr val="accent6">
                      <a:lumMod val="50000"/>
                    </a:schemeClr>
                  </a:solidFill>
                  <a:latin typeface="Verdana" pitchFamily="34" charset="0"/>
                </a:rPr>
                <a:t> ЭТАП</a:t>
              </a:r>
              <a:endParaRPr lang="en-US" sz="1400" b="1" dirty="0">
                <a:solidFill>
                  <a:schemeClr val="accent6">
                    <a:lumMod val="50000"/>
                  </a:schemeClr>
                </a:solidFill>
                <a:latin typeface="Verdana" pitchFamily="34" charset="0"/>
              </a:endParaRPr>
            </a:p>
          </p:txBody>
        </p:sp>
      </p:grpSp>
      <p:sp>
        <p:nvSpPr>
          <p:cNvPr id="37" name="AutoShape 18"/>
          <p:cNvSpPr>
            <a:spLocks noChangeArrowheads="1"/>
          </p:cNvSpPr>
          <p:nvPr/>
        </p:nvSpPr>
        <p:spPr bwMode="gray">
          <a:xfrm>
            <a:off x="6000760" y="1357298"/>
            <a:ext cx="1905000" cy="609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6357950" y="1571612"/>
            <a:ext cx="1231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РЕЗУЛЬТАТ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963</Words>
  <Application>Microsoft Office PowerPoint</Application>
  <PresentationFormat>Экран (4:3)</PresentationFormat>
  <Paragraphs>192</Paragraphs>
  <Slides>24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Тема Office</vt:lpstr>
      <vt:lpstr>Презентация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Юзер</dc:creator>
  <cp:lastModifiedBy>Юзер</cp:lastModifiedBy>
  <cp:revision>59</cp:revision>
  <dcterms:created xsi:type="dcterms:W3CDTF">2014-12-11T17:35:04Z</dcterms:created>
  <dcterms:modified xsi:type="dcterms:W3CDTF">2016-03-27T14:04:53Z</dcterms:modified>
</cp:coreProperties>
</file>